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3797" r:id="rId2"/>
    <p:sldMasterId id="2147483816" r:id="rId3"/>
    <p:sldMasterId id="2147483683" r:id="rId4"/>
  </p:sldMasterIdLst>
  <p:notesMasterIdLst>
    <p:notesMasterId r:id="rId11"/>
  </p:notesMasterIdLst>
  <p:handoutMasterIdLst>
    <p:handoutMasterId r:id="rId12"/>
  </p:handoutMasterIdLst>
  <p:sldIdLst>
    <p:sldId id="283" r:id="rId5"/>
    <p:sldId id="320" r:id="rId6"/>
    <p:sldId id="316" r:id="rId7"/>
    <p:sldId id="318" r:id="rId8"/>
    <p:sldId id="280" r:id="rId9"/>
    <p:sldId id="306" r:id="rId10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页_图片版" id="{E8D0D622-F6C6-F44A-B365-B4A5FF6195C2}">
          <p14:sldIdLst>
            <p14:sldId id="283"/>
          </p14:sldIdLst>
        </p14:section>
        <p14:section name="目录页" id="{9D221634-295C-7843-AF5C-A0CB4F229241}">
          <p14:sldIdLst/>
        </p14:section>
        <p14:section name="章节页" id="{FD05EE94-C931-8C4B-83A2-004B32AA1207}">
          <p14:sldIdLst>
            <p14:sldId id="320"/>
            <p14:sldId id="316"/>
            <p14:sldId id="318"/>
          </p14:sldIdLst>
        </p14:section>
        <p14:section name="结束页" id="{3F9D54A7-3BE2-2540-BB4C-DFE5509085F3}">
          <p14:sldIdLst>
            <p14:sldId id="280"/>
            <p14:sldId id="30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757"/>
    <a:srgbClr val="000000"/>
    <a:srgbClr val="FFFFFF"/>
    <a:srgbClr val="E9002F"/>
    <a:srgbClr val="221815"/>
    <a:srgbClr val="888888"/>
    <a:srgbClr val="898989"/>
    <a:srgbClr val="B5B5B5"/>
    <a:srgbClr val="DDDDDD"/>
    <a:srgbClr val="D0E8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1129" autoAdjust="0"/>
  </p:normalViewPr>
  <p:slideViewPr>
    <p:cSldViewPr snapToGrid="0" snapToObjects="1">
      <p:cViewPr varScale="1">
        <p:scale>
          <a:sx n="79" d="100"/>
          <a:sy n="79" d="100"/>
        </p:scale>
        <p:origin x="36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8/15/2025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770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499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782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45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7432" cy="559923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412816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6DBC59C-CE55-E340-A3AE-F88AAF0D7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L 形 17">
            <a:extLst>
              <a:ext uri="{FF2B5EF4-FFF2-40B4-BE49-F238E27FC236}">
                <a16:creationId xmlns:a16="http://schemas.microsoft.com/office/drawing/2014/main" id="{3049C48A-4CAE-8940-8A29-89DE0543DF4C}"/>
              </a:ext>
            </a:extLst>
          </p:cNvPr>
          <p:cNvSpPr/>
          <p:nvPr userDrawn="1"/>
        </p:nvSpPr>
        <p:spPr>
          <a:xfrm rot="5400000">
            <a:off x="5369529" y="2370740"/>
            <a:ext cx="744262" cy="762208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</p:spTree>
    <p:extLst>
      <p:ext uri="{BB962C8B-B14F-4D97-AF65-F5344CB8AC3E}">
        <p14:creationId xmlns:p14="http://schemas.microsoft.com/office/powerpoint/2010/main" val="35144873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创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4"/>
            <a:ext cx="12197432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A299E5-0026-5A42-88AA-B3A7F29D3A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4266986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7432" cy="56687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62D1BCC-0781-514D-8FE8-12F4AF64BC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373707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41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4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3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900" indent="0" algn="ctr">
              <a:buNone/>
              <a:defRPr sz="2598"/>
            </a:lvl2pPr>
            <a:lvl3pPr marL="1187798" indent="0" algn="ctr">
              <a:buNone/>
              <a:defRPr sz="2338"/>
            </a:lvl3pPr>
            <a:lvl4pPr marL="1781699" indent="0" algn="ctr">
              <a:buNone/>
              <a:defRPr sz="2079"/>
            </a:lvl4pPr>
            <a:lvl5pPr marL="2375598" indent="0" algn="ctr">
              <a:buNone/>
              <a:defRPr sz="2079"/>
            </a:lvl5pPr>
            <a:lvl6pPr marL="2969497" indent="0" algn="ctr">
              <a:buNone/>
              <a:defRPr sz="2079"/>
            </a:lvl6pPr>
            <a:lvl7pPr marL="3563396" indent="0" algn="ctr">
              <a:buNone/>
              <a:defRPr sz="2079"/>
            </a:lvl7pPr>
            <a:lvl8pPr marL="4157297" indent="0" algn="ctr">
              <a:buNone/>
              <a:defRPr sz="2079"/>
            </a:lvl8pPr>
            <a:lvl9pPr marL="4751195" indent="0" algn="ctr">
              <a:buNone/>
              <a:defRPr sz="2079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A8B3F0C-616F-224A-B32F-9F9BF5EEE1BC}"/>
              </a:ext>
            </a:extLst>
          </p:cNvPr>
          <p:cNvSpPr>
            <a:spLocks noGrp="1"/>
          </p:cNvSpPr>
          <p:nvPr>
            <p:ph idx="12" hasCustomPrompt="1"/>
          </p:nvPr>
        </p:nvSpPr>
        <p:spPr>
          <a:xfrm>
            <a:off x="726021" y="1512875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9026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baseline="0">
                <a:latin typeface="Microsoft YaHei" panose="020B0503020204020204" pitchFamily="34" charset="-122"/>
                <a:ea typeface="Microsoft YaHei" panose="020B0503020204020204" pitchFamily="34" charset="-122"/>
              </a:defRPr>
            </a:lvl3pPr>
            <a:lvl4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4pPr>
            <a:lvl5pPr marL="525850" indent="-171159">
              <a:buFont typeface="Arial" panose="020B0604020202020204" pitchFamily="34" charset="0"/>
              <a:buChar char="•"/>
              <a:tabLst>
                <a:tab pos="1208420" algn="ctr"/>
              </a:tabLst>
              <a:defRPr sz="1299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  <a:p>
            <a:pPr marL="329026" marR="0" lvl="1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r>
              <a:rPr lang="zh-CN" altLang="en-US" dirty="0"/>
              <a:t>单击此处添加文本</a:t>
            </a:r>
            <a:endParaRPr lang="en-US" dirty="0"/>
          </a:p>
          <a:p>
            <a:pPr marL="1098575" marR="0" lvl="2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18579137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1960DD1-8AC3-8F46-9D2D-BF81187F43FC}"/>
              </a:ext>
            </a:extLst>
          </p:cNvPr>
          <p:cNvSpPr txBox="1"/>
          <p:nvPr userDrawn="1"/>
        </p:nvSpPr>
        <p:spPr>
          <a:xfrm>
            <a:off x="607486" y="1402064"/>
            <a:ext cx="3921034" cy="854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800" dirty="0">
                <a:solidFill>
                  <a:schemeClr val="tx1"/>
                </a:solidFill>
              </a:rPr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36647860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tif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E8B5C1-4D37-8442-902D-D86F9BBDE2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8751" y="5970991"/>
            <a:ext cx="2260800" cy="4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92" r:id="rId3"/>
    <p:sldLayoutId id="2147483824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2394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4131" y="6402806"/>
            <a:ext cx="499729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89084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marL="0" marR="0" lvl="0" indent="0" algn="l" defTabSz="89084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37333705-F8D6-2847-B3CB-F2FAB51E2A3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90470" y="2625389"/>
            <a:ext cx="1967973" cy="4233515"/>
            <a:chOff x="5343885" y="-48857"/>
            <a:chExt cx="3271316" cy="7037279"/>
          </a:xfrm>
        </p:grpSpPr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B14DFA89-D483-CF47-82CC-DD86D7CAB09E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90" name="文本框 15">
              <a:extLst>
                <a:ext uri="{FF2B5EF4-FFF2-40B4-BE49-F238E27FC236}">
                  <a16:creationId xmlns:a16="http://schemas.microsoft.com/office/drawing/2014/main" id="{8223ADA0-340A-794B-93B7-24AFF612A719}"/>
                </a:ext>
              </a:extLst>
            </p:cNvPr>
            <p:cNvSpPr txBox="1"/>
            <p:nvPr userDrawn="1"/>
          </p:nvSpPr>
          <p:spPr>
            <a:xfrm>
              <a:off x="5352723" y="1694497"/>
              <a:ext cx="1052647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公司辅助色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5F63E0E3-4F22-7948-AB1A-40A84ECA92EC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29C4A3C6-7C7B-7140-8F73-591E9F49143F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BE4C9A8D-46B0-5B40-BC47-DB6C4899227F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612F2ED4-F7A4-9E48-95E1-8D07B3BBE962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A9E1D476-C288-8945-A68A-1F20C557294B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42823EBB-E62E-F149-AC9A-09950051F283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185C</a:t>
              </a:r>
            </a:p>
            <a:p>
              <a:pPr algn="ctr">
                <a:lnSpc>
                  <a:spcPts val="620"/>
                </a:lnSpc>
                <a:spcBef>
                  <a:spcPts val="0"/>
                </a:spcBef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97" name="文本框 15">
              <a:extLst>
                <a:ext uri="{FF2B5EF4-FFF2-40B4-BE49-F238E27FC236}">
                  <a16:creationId xmlns:a16="http://schemas.microsoft.com/office/drawing/2014/main" id="{EA01C299-6FF2-3642-AAEC-A1DF62D9C654}"/>
                </a:ext>
              </a:extLst>
            </p:cNvPr>
            <p:cNvSpPr txBox="1"/>
            <p:nvPr userDrawn="1"/>
          </p:nvSpPr>
          <p:spPr>
            <a:xfrm>
              <a:off x="5343885" y="-48857"/>
              <a:ext cx="726488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algn="l">
                <a:lnSpc>
                  <a:spcPct val="100000"/>
                </a:lnSpc>
              </a:pPr>
              <a:r>
                <a:rPr kumimoji="1" lang="zh-CN" altLang="en-US" sz="800" b="0" i="0" dirty="0">
                  <a:solidFill>
                    <a:schemeClr val="tx1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公司色</a:t>
              </a: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B84AB502-165F-764A-9621-65CA8CBBEAEA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PANTONE 186C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chemeClr val="tx2"/>
                  </a:solidFill>
                  <a:latin typeface="Arial" charset="0"/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CB8870E8-3E95-764C-B621-A168E194CC7A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356EF69A-1936-544F-A95F-0664F4E186D5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03EBAB43-95A5-1C4A-8458-B86EB3D51FCA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371A8520-F934-304C-B57F-B49F768694E2}"/>
                </a:ext>
              </a:extLst>
            </p:cNvPr>
            <p:cNvSpPr/>
            <p:nvPr userDrawn="1"/>
          </p:nvSpPr>
          <p:spPr>
            <a:xfrm>
              <a:off x="6184543" y="4866463"/>
              <a:ext cx="791510" cy="664398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83004D7-279B-C14E-9FCF-870FA1B74FDF}"/>
                </a:ext>
              </a:extLst>
            </p:cNvPr>
            <p:cNvSpPr/>
            <p:nvPr userDrawn="1"/>
          </p:nvSpPr>
          <p:spPr>
            <a:xfrm>
              <a:off x="6182308" y="4134866"/>
              <a:ext cx="791510" cy="664398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99635968-4E69-CC41-9D78-6DF253FE3035}"/>
                </a:ext>
              </a:extLst>
            </p:cNvPr>
            <p:cNvSpPr/>
            <p:nvPr userDrawn="1"/>
          </p:nvSpPr>
          <p:spPr>
            <a:xfrm>
              <a:off x="6177324" y="5596166"/>
              <a:ext cx="791510" cy="664398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BDBE4949-07B7-F046-AD95-68E4B0C11CCD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AA9F9E00-6A31-F14B-A2E4-79908835FD14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38715A31-485E-B744-B409-43F9F04B48F7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4AE1609B-25DD-2C4A-B05B-D18ADBC39C71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109" name="矩形 13">
              <a:extLst>
                <a:ext uri="{FF2B5EF4-FFF2-40B4-BE49-F238E27FC236}">
                  <a16:creationId xmlns:a16="http://schemas.microsoft.com/office/drawing/2014/main" id="{ECE90F9F-DBBC-0B49-A42C-8B62397E473E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0" name="矩形 13">
              <a:extLst>
                <a:ext uri="{FF2B5EF4-FFF2-40B4-BE49-F238E27FC236}">
                  <a16:creationId xmlns:a16="http://schemas.microsoft.com/office/drawing/2014/main" id="{D5B387BA-F8B8-B54E-966E-F24E271747C4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111" name="矩形 13">
              <a:extLst>
                <a:ext uri="{FF2B5EF4-FFF2-40B4-BE49-F238E27FC236}">
                  <a16:creationId xmlns:a16="http://schemas.microsoft.com/office/drawing/2014/main" id="{E6C9B99E-8C1C-2B49-B82E-3C754B8E5C02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112" name="矩形 13">
              <a:extLst>
                <a:ext uri="{FF2B5EF4-FFF2-40B4-BE49-F238E27FC236}">
                  <a16:creationId xmlns:a16="http://schemas.microsoft.com/office/drawing/2014/main" id="{0106BFA2-9DE1-3A42-A6C6-69BCE0FA34F4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113" name="矩形 13">
              <a:extLst>
                <a:ext uri="{FF2B5EF4-FFF2-40B4-BE49-F238E27FC236}">
                  <a16:creationId xmlns:a16="http://schemas.microsoft.com/office/drawing/2014/main" id="{F760C1C5-4342-C346-A7D2-D101978EDF66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114" name="矩形 13">
              <a:extLst>
                <a:ext uri="{FF2B5EF4-FFF2-40B4-BE49-F238E27FC236}">
                  <a16:creationId xmlns:a16="http://schemas.microsoft.com/office/drawing/2014/main" id="{5BB50A4A-0B64-7E4C-824C-1EBCA1A992CF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115" name="矩形 13">
              <a:extLst>
                <a:ext uri="{FF2B5EF4-FFF2-40B4-BE49-F238E27FC236}">
                  <a16:creationId xmlns:a16="http://schemas.microsoft.com/office/drawing/2014/main" id="{756A7E25-6C44-8A44-A8C5-61D19BC9EDAF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116" name="矩形 13">
              <a:extLst>
                <a:ext uri="{FF2B5EF4-FFF2-40B4-BE49-F238E27FC236}">
                  <a16:creationId xmlns:a16="http://schemas.microsoft.com/office/drawing/2014/main" id="{96588389-39CD-DF4E-B9AC-92091E25724E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78" rtl="0" eaLnBrk="1" fontAlgn="auto" latinLnBrk="0" hangingPunct="1">
                <a:lnSpc>
                  <a:spcPts val="62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117" name="矩形 13">
              <a:extLst>
                <a:ext uri="{FF2B5EF4-FFF2-40B4-BE49-F238E27FC236}">
                  <a16:creationId xmlns:a16="http://schemas.microsoft.com/office/drawing/2014/main" id="{20725C9F-31AE-DB44-B70A-B4ECDEC0BC00}"/>
                </a:ext>
              </a:extLst>
            </p:cNvPr>
            <p:cNvSpPr/>
            <p:nvPr/>
          </p:nvSpPr>
          <p:spPr>
            <a:xfrm>
              <a:off x="7811114" y="3415851"/>
              <a:ext cx="791510" cy="664398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latin typeface="Arial" charset="0"/>
                <a:ea typeface="Arial" charset="0"/>
                <a:cs typeface="Arial" charset="0"/>
              </a:endParaRPr>
            </a:p>
          </p:txBody>
        </p:sp>
        <p:sp>
          <p:nvSpPr>
            <p:cNvPr id="118" name="矩形 13">
              <a:extLst>
                <a:ext uri="{FF2B5EF4-FFF2-40B4-BE49-F238E27FC236}">
                  <a16:creationId xmlns:a16="http://schemas.microsoft.com/office/drawing/2014/main" id="{AC5BCC27-B68D-0743-8E0B-E25F8D01C3A4}"/>
                </a:ext>
              </a:extLst>
            </p:cNvPr>
            <p:cNvSpPr/>
            <p:nvPr/>
          </p:nvSpPr>
          <p:spPr>
            <a:xfrm>
              <a:off x="7820945" y="4866463"/>
              <a:ext cx="791510" cy="664398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119" name="矩形 13">
              <a:extLst>
                <a:ext uri="{FF2B5EF4-FFF2-40B4-BE49-F238E27FC236}">
                  <a16:creationId xmlns:a16="http://schemas.microsoft.com/office/drawing/2014/main" id="{51C2E83A-C975-6945-B2FD-5B22BBB53DB7}"/>
                </a:ext>
              </a:extLst>
            </p:cNvPr>
            <p:cNvSpPr/>
            <p:nvPr/>
          </p:nvSpPr>
          <p:spPr>
            <a:xfrm>
              <a:off x="7818707" y="4134866"/>
              <a:ext cx="791510" cy="664398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20" name="矩形 13">
              <a:extLst>
                <a:ext uri="{FF2B5EF4-FFF2-40B4-BE49-F238E27FC236}">
                  <a16:creationId xmlns:a16="http://schemas.microsoft.com/office/drawing/2014/main" id="{BEE9A95F-6965-354F-A2C7-2E8C81DDA52F}"/>
                </a:ext>
              </a:extLst>
            </p:cNvPr>
            <p:cNvSpPr/>
            <p:nvPr/>
          </p:nvSpPr>
          <p:spPr>
            <a:xfrm>
              <a:off x="7823691" y="5596166"/>
              <a:ext cx="791510" cy="664398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190/233/238</a:t>
              </a:r>
            </a:p>
          </p:txBody>
        </p:sp>
        <p:sp>
          <p:nvSpPr>
            <p:cNvPr id="121" name="矩形 13">
              <a:extLst>
                <a:ext uri="{FF2B5EF4-FFF2-40B4-BE49-F238E27FC236}">
                  <a16:creationId xmlns:a16="http://schemas.microsoft.com/office/drawing/2014/main" id="{509164EB-3DC4-7A4F-9E7C-06EBC981CD0A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22" name="矩形 13">
              <a:extLst>
                <a:ext uri="{FF2B5EF4-FFF2-40B4-BE49-F238E27FC236}">
                  <a16:creationId xmlns:a16="http://schemas.microsoft.com/office/drawing/2014/main" id="{667867DD-D3E6-3040-A7B5-39345C0CE2E3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23" name="矩形 13">
              <a:extLst>
                <a:ext uri="{FF2B5EF4-FFF2-40B4-BE49-F238E27FC236}">
                  <a16:creationId xmlns:a16="http://schemas.microsoft.com/office/drawing/2014/main" id="{9EE10597-3782-AB46-8453-89FA049C6C46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0/0/0</a:t>
              </a:r>
            </a:p>
          </p:txBody>
        </p:sp>
        <p:sp>
          <p:nvSpPr>
            <p:cNvPr id="124" name="矩形 13">
              <a:extLst>
                <a:ext uri="{FF2B5EF4-FFF2-40B4-BE49-F238E27FC236}">
                  <a16:creationId xmlns:a16="http://schemas.microsoft.com/office/drawing/2014/main" id="{966B3529-B594-884C-BED0-5887B34BBBB8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 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25" name="矩形 13">
              <a:extLst>
                <a:ext uri="{FF2B5EF4-FFF2-40B4-BE49-F238E27FC236}">
                  <a16:creationId xmlns:a16="http://schemas.microsoft.com/office/drawing/2014/main" id="{0B0545C9-147F-584F-80D2-EF13876D7D33}"/>
                </a:ext>
              </a:extLst>
            </p:cNvPr>
            <p:cNvSpPr/>
            <p:nvPr userDrawn="1"/>
          </p:nvSpPr>
          <p:spPr>
            <a:xfrm>
              <a:off x="6445335" y="6324024"/>
              <a:ext cx="513579" cy="664398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26" name="矩形 13">
              <a:extLst>
                <a:ext uri="{FF2B5EF4-FFF2-40B4-BE49-F238E27FC236}">
                  <a16:creationId xmlns:a16="http://schemas.microsoft.com/office/drawing/2014/main" id="{44FD0A0B-0D45-3340-A523-465AC24134BF}"/>
                </a:ext>
              </a:extLst>
            </p:cNvPr>
            <p:cNvSpPr/>
            <p:nvPr userDrawn="1"/>
          </p:nvSpPr>
          <p:spPr>
            <a:xfrm>
              <a:off x="7003279" y="6324024"/>
              <a:ext cx="513579" cy="664398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latin typeface="Arial" charset="0"/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27" name="矩形 13">
              <a:extLst>
                <a:ext uri="{FF2B5EF4-FFF2-40B4-BE49-F238E27FC236}">
                  <a16:creationId xmlns:a16="http://schemas.microsoft.com/office/drawing/2014/main" id="{2C404A07-276B-3648-BB25-4EDB5905448C}"/>
                </a:ext>
              </a:extLst>
            </p:cNvPr>
            <p:cNvSpPr/>
            <p:nvPr userDrawn="1"/>
          </p:nvSpPr>
          <p:spPr>
            <a:xfrm>
              <a:off x="7551547" y="6324024"/>
              <a:ext cx="513579" cy="664398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28" name="矩形 13">
              <a:extLst>
                <a:ext uri="{FF2B5EF4-FFF2-40B4-BE49-F238E27FC236}">
                  <a16:creationId xmlns:a16="http://schemas.microsoft.com/office/drawing/2014/main" id="{72B0F29C-A346-8946-9B8E-8F1B9DFF7AD0}"/>
                </a:ext>
              </a:extLst>
            </p:cNvPr>
            <p:cNvSpPr/>
            <p:nvPr userDrawn="1"/>
          </p:nvSpPr>
          <p:spPr>
            <a:xfrm>
              <a:off x="8098559" y="6324024"/>
              <a:ext cx="513579" cy="664398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RGB</a:t>
              </a:r>
            </a:p>
            <a:p>
              <a:pPr algn="ctr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latin typeface="Arial" charset="0"/>
                  <a:ea typeface="Arial" charset="0"/>
                  <a:cs typeface="Arial" charset="0"/>
                </a:rPr>
                <a:t>255</a:t>
              </a: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92D9040A-3082-2F49-987E-B51574332EF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6176" y="6323416"/>
            <a:ext cx="1270800" cy="27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56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71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950" indent="-29695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Char char="•"/>
        <a:defRPr sz="3636" kern="1200">
          <a:solidFill>
            <a:schemeClr val="tx1"/>
          </a:solidFill>
          <a:latin typeface="+mn-lt"/>
          <a:ea typeface="+mn-ea"/>
          <a:cs typeface="+mn-cs"/>
        </a:defRPr>
      </a:lvl1pPr>
      <a:lvl2pPr marL="890849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4847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2078648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6725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F1158-B1AA-8F41-AF0A-FEA0EC187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969" y="1467870"/>
            <a:ext cx="3984232" cy="28160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F8FC7CCD-75EB-9C44-BC7D-29679334A8CA}"/>
              </a:ext>
            </a:extLst>
          </p:cNvPr>
          <p:cNvSpPr txBox="1">
            <a:spLocks/>
          </p:cNvSpPr>
          <p:nvPr userDrawn="1"/>
        </p:nvSpPr>
        <p:spPr>
          <a:xfrm>
            <a:off x="7979357" y="2794960"/>
            <a:ext cx="3225168" cy="2029962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065"/>
              </a:lnSpc>
            </a:pP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Copyright©2018 Huawei Technologies Co., Ltd.</a:t>
            </a:r>
            <a:b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</a:br>
            <a:r>
              <a:rPr kumimoji="1" lang="en-US" altLang="zh-CN" sz="850" b="1" baseline="0" dirty="0">
                <a:solidFill>
                  <a:srgbClr val="1D1D1B"/>
                </a:solidFill>
                <a:latin typeface="+mj-lt"/>
              </a:rPr>
              <a:t>All Rights Reserved.</a:t>
            </a: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br>
              <a:rPr kumimoji="1" lang="en-US" altLang="zh-CN" sz="779" dirty="0">
                <a:solidFill>
                  <a:srgbClr val="1D1D1B"/>
                </a:solidFill>
                <a:latin typeface="+mn-lt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information in this document may contain predictive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statements including, without limitation, statements regarding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 future financial and operating results, future product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portfolio, new technology, etc. There are a number of factors that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could cause actual results and developments to differ materially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from those expressed or implied in the predictive statements.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Therefore, such information is provided for reference purpose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only and constitutes neither an offer nor an acceptance. Huawei </a:t>
            </a:r>
            <a:b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850" baseline="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may change the information at any time without notice. </a:t>
            </a:r>
          </a:p>
          <a:p>
            <a:pPr>
              <a:lnSpc>
                <a:spcPts val="1065"/>
              </a:lnSpc>
            </a:pPr>
            <a:endParaRPr kumimoji="1" lang="zh-CN" altLang="en-US" sz="779" dirty="0">
              <a:solidFill>
                <a:srgbClr val="1D1D1B"/>
              </a:solidFill>
              <a:latin typeface="+mn-lt"/>
            </a:endParaRPr>
          </a:p>
        </p:txBody>
      </p:sp>
      <p:sp>
        <p:nvSpPr>
          <p:cNvPr id="6" name="Subtitle 6">
            <a:extLst>
              <a:ext uri="{FF2B5EF4-FFF2-40B4-BE49-F238E27FC236}">
                <a16:creationId xmlns:a16="http://schemas.microsoft.com/office/drawing/2014/main" id="{12B8F806-ABD5-064C-8793-5E22C72554FD}"/>
              </a:ext>
            </a:extLst>
          </p:cNvPr>
          <p:cNvSpPr txBox="1">
            <a:spLocks/>
          </p:cNvSpPr>
          <p:nvPr userDrawn="1"/>
        </p:nvSpPr>
        <p:spPr>
          <a:xfrm>
            <a:off x="7987276" y="1631849"/>
            <a:ext cx="3477701" cy="491114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rgbClr val="FFFF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681"/>
              </a:lnSpc>
              <a:spcBef>
                <a:spcPts val="0"/>
              </a:spcBef>
            </a:pP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把数字世界带入每个人、每个家庭、</a:t>
            </a:r>
            <a:br>
              <a:rPr kumimoji="1" lang="en-US" altLang="zh-CN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</a:br>
            <a:r>
              <a:rPr kumimoji="1" lang="zh-CN" altLang="en-US" sz="1300" dirty="0">
                <a:solidFill>
                  <a:srgbClr val="1D1D1B"/>
                </a:solidFill>
                <a:latin typeface="Microsoft YaHei" charset="-122"/>
                <a:ea typeface="Microsoft YaHei" charset="-122"/>
                <a:cs typeface="Microsoft YaHei" charset="-122"/>
              </a:rPr>
              <a:t>每个组织，构建万物互联的智能世界。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1235B6F-D691-2C40-93D4-EC5427ADDFB0}"/>
              </a:ext>
            </a:extLst>
          </p:cNvPr>
          <p:cNvSpPr txBox="1">
            <a:spLocks/>
          </p:cNvSpPr>
          <p:nvPr userDrawn="1"/>
        </p:nvSpPr>
        <p:spPr>
          <a:xfrm>
            <a:off x="7977672" y="2106124"/>
            <a:ext cx="3481833" cy="58280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294"/>
              </a:lnSpc>
            </a:pP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Bring digital to every person, home and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organization for a fully connected, </a:t>
            </a:r>
            <a:b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</a:br>
            <a:r>
              <a:rPr kumimoji="1" lang="en-US" altLang="zh-CN" sz="1200" dirty="0">
                <a:solidFill>
                  <a:srgbClr val="1D1D1B"/>
                </a:solidFill>
                <a:latin typeface="+mn-lt"/>
                <a:cs typeface="Arial" panose="020B0604020202020204" pitchFamily="34" charset="0"/>
              </a:rPr>
              <a:t>intelligent world.</a:t>
            </a:r>
            <a:endParaRPr kumimoji="1" lang="zh-CN" altLang="en-US" sz="1200" dirty="0">
              <a:solidFill>
                <a:srgbClr val="1D1D1B"/>
              </a:solidFill>
              <a:latin typeface="+mn-lt"/>
              <a:ea typeface="Microsoft YaHei" charset="-122"/>
              <a:cs typeface="Microsoft YaHei" charset="-122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A792140-33FB-E045-9071-EE8DB65F2A1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3676" y="5237566"/>
            <a:ext cx="1875600" cy="405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406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hf hdr="0" ftr="0" dt="0"/>
  <p:txStyles>
    <p:titleStyle>
      <a:lvl1pPr algn="l" defTabSz="1187798" rtl="0" eaLnBrk="1" latinLnBrk="0" hangingPunct="1">
        <a:lnSpc>
          <a:spcPct val="90000"/>
        </a:lnSpc>
        <a:spcBef>
          <a:spcPct val="0"/>
        </a:spcBef>
        <a:buNone/>
        <a:defRPr sz="5000" b="0" kern="1200">
          <a:solidFill>
            <a:schemeClr val="tx1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</p:titleStyle>
    <p:bodyStyle>
      <a:lvl1pPr marL="0" indent="0" algn="l" defTabSz="1187798" rtl="0" eaLnBrk="1" latinLnBrk="0" hangingPunct="1">
        <a:lnSpc>
          <a:spcPct val="90000"/>
        </a:lnSpc>
        <a:spcBef>
          <a:spcPts val="1299"/>
        </a:spcBef>
        <a:buFont typeface="Arial" panose="020B0604020202020204" pitchFamily="34" charset="0"/>
        <a:buNone/>
        <a:defRPr sz="1819" kern="1200">
          <a:solidFill>
            <a:srgbClr val="FFFFFF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593900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59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indent="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None/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3266447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860346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454245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5048144" indent="-296950" algn="l" defTabSz="1187798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1pPr>
      <a:lvl2pPr marL="593900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2pPr>
      <a:lvl3pPr marL="11877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3pPr>
      <a:lvl4pPr marL="1781699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4pPr>
      <a:lvl5pPr marL="2375598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5pPr>
      <a:lvl6pPr marL="29694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6pPr>
      <a:lvl7pPr marL="3563396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7pPr>
      <a:lvl8pPr marL="4157297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8pPr>
      <a:lvl9pPr marL="4751195" algn="l" defTabSz="1187798" rtl="0" eaLnBrk="1" latinLnBrk="0" hangingPunct="1">
        <a:defRPr sz="233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98996" y="1143287"/>
            <a:ext cx="9360882" cy="472391"/>
          </a:xfrm>
        </p:spPr>
        <p:txBody>
          <a:bodyPr>
            <a:normAutofit/>
          </a:bodyPr>
          <a:lstStyle/>
          <a:p>
            <a:r>
              <a:rPr lang="en-US" altLang="zh-CN" dirty="0"/>
              <a:t>Discussion on </a:t>
            </a:r>
            <a:r>
              <a:rPr lang="en-US" altLang="zh-CN" dirty="0" err="1"/>
              <a:t>AIoT</a:t>
            </a:r>
            <a:r>
              <a:rPr lang="en-US" altLang="zh-CN" dirty="0"/>
              <a:t> Device ID length extension</a:t>
            </a:r>
            <a:endParaRPr lang="zh-CN" altLang="en-US" dirty="0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7F3DB8AC-5DE9-5548-8697-C9055F7FFC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29260" y="1802138"/>
            <a:ext cx="6535842" cy="341972"/>
          </a:xfrm>
        </p:spPr>
        <p:txBody>
          <a:bodyPr lIns="0" tIns="0" rIns="0" bIns="0"/>
          <a:lstStyle/>
          <a:p>
            <a:r>
              <a:rPr lang="en-US" altLang="zh-CN" sz="1800" dirty="0"/>
              <a:t>Huawei, </a:t>
            </a:r>
            <a:r>
              <a:rPr lang="en-US" altLang="zh-CN" sz="1800" dirty="0" err="1"/>
              <a:t>HiSilicon</a:t>
            </a:r>
            <a:endParaRPr lang="en-US" sz="18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68EAA2C-3C23-4BBB-AD57-A5413AC24079}"/>
              </a:ext>
            </a:extLst>
          </p:cNvPr>
          <p:cNvSpPr txBox="1"/>
          <p:nvPr/>
        </p:nvSpPr>
        <p:spPr>
          <a:xfrm>
            <a:off x="141891" y="15738"/>
            <a:ext cx="61012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3GPP TSG-WG SA2 Meeting #170</a:t>
            </a:r>
          </a:p>
          <a:p>
            <a:r>
              <a:rPr lang="en-US" altLang="zh-CN" dirty="0"/>
              <a:t>Goteborg, SE, 25th Aug – 29th Aug, 2025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BF8E53-EEFB-423C-8CF0-7220F4610B5C}"/>
              </a:ext>
            </a:extLst>
          </p:cNvPr>
          <p:cNvSpPr txBox="1"/>
          <p:nvPr/>
        </p:nvSpPr>
        <p:spPr>
          <a:xfrm>
            <a:off x="10693905" y="46084"/>
            <a:ext cx="15028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/>
              <a:t>S2-2507272</a:t>
            </a:r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4D0D6E1-FA5C-4743-A42C-D6EE4B6453FC}"/>
              </a:ext>
            </a:extLst>
          </p:cNvPr>
          <p:cNvSpPr txBox="1"/>
          <p:nvPr/>
        </p:nvSpPr>
        <p:spPr>
          <a:xfrm>
            <a:off x="587463" y="267231"/>
            <a:ext cx="105790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113" indent="0">
              <a:buNone/>
            </a:pPr>
            <a:r>
              <a:rPr lang="en-US" altLang="zh-CN" sz="2800" b="1" dirty="0"/>
              <a:t>EPC ID lengths can vary from 64 to 496 bit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B7F8F11-F876-4A02-A7AB-0EA6C689B2EF}"/>
              </a:ext>
            </a:extLst>
          </p:cNvPr>
          <p:cNvSpPr txBox="1"/>
          <p:nvPr/>
        </p:nvSpPr>
        <p:spPr>
          <a:xfrm>
            <a:off x="733120" y="994874"/>
            <a:ext cx="105790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RFID EPC length refers to the number of bits used to represent the EPC code in an RFID tag.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The EPC length can vary from 64 bits to 496 bits.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EPC memory more than 128 bit is supported by many RFID chipset manufactures 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23D945-F214-4CE3-88DC-BE29147A2FF0}"/>
              </a:ext>
            </a:extLst>
          </p:cNvPr>
          <p:cNvSpPr txBox="1"/>
          <p:nvPr/>
        </p:nvSpPr>
        <p:spPr>
          <a:xfrm>
            <a:off x="954505" y="5459957"/>
            <a:ext cx="932238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/>
              <a:t>Refences:</a:t>
            </a:r>
          </a:p>
          <a:p>
            <a:pPr marL="228600" indent="-228600">
              <a:buFont typeface="+mj-lt"/>
              <a:buAutoNum type="arabicPeriod"/>
            </a:pPr>
            <a:r>
              <a:rPr lang="en-US" altLang="zh-CN" sz="1200" dirty="0"/>
              <a:t>https://www.as-rfid.com/info/rfid-epc-length-what-you-need-to-know-79904550.html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https://www.atlasrfidstore.com/rfid-insider/rfid-tag-basics-what-is-high-memory/#:~:text=*%20TegoCHIPXM%208k%20(EPC%20496%20bits%2C%20User,Track%20(EPC%20448%20bits%2C%20User%20256%20bits)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91090E6-D38E-4976-871A-8FB90C4AAAB0}"/>
              </a:ext>
            </a:extLst>
          </p:cNvPr>
          <p:cNvSpPr txBox="1"/>
          <p:nvPr/>
        </p:nvSpPr>
        <p:spPr>
          <a:xfrm>
            <a:off x="938321" y="2112429"/>
            <a:ext cx="70271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b="1" dirty="0"/>
              <a:t>RFID IC’s most popular memory (more than 128 bit) options </a:t>
            </a:r>
            <a:r>
              <a:rPr lang="en-US" altLang="zh-CN" b="1" baseline="30000" dirty="0"/>
              <a:t>(2)</a:t>
            </a:r>
            <a:endParaRPr lang="zh-CN" altLang="en-US" b="1" baseline="30000" dirty="0"/>
          </a:p>
        </p:txBody>
      </p:sp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9526965D-2F52-49A5-A70B-A3ED55BB12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4792110"/>
              </p:ext>
            </p:extLst>
          </p:nvPr>
        </p:nvGraphicFramePr>
        <p:xfrm>
          <a:off x="1003055" y="2607154"/>
          <a:ext cx="9864661" cy="254211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4027070">
                  <a:extLst>
                    <a:ext uri="{9D8B030D-6E8A-4147-A177-3AD203B41FA5}">
                      <a16:colId xmlns:a16="http://schemas.microsoft.com/office/drawing/2014/main" val="3742065536"/>
                    </a:ext>
                  </a:extLst>
                </a:gridCol>
                <a:gridCol w="5837591">
                  <a:extLst>
                    <a:ext uri="{9D8B030D-6E8A-4147-A177-3AD203B41FA5}">
                      <a16:colId xmlns:a16="http://schemas.microsoft.com/office/drawing/2014/main" val="3403725943"/>
                    </a:ext>
                  </a:extLst>
                </a:gridCol>
              </a:tblGrid>
              <a:tr h="42368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EPC memory option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RFID IC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8118583"/>
                  </a:ext>
                </a:extLst>
              </a:tr>
              <a:tr h="42368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EPC 160 bits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UCODE 12C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4997121"/>
                  </a:ext>
                </a:extLst>
              </a:tr>
              <a:tr h="423685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EPC 224 bits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UCODE DNA, UCODE DNA City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7800034"/>
                  </a:ext>
                </a:extLst>
              </a:tr>
              <a:tr h="42368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EPC 256 bits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err="1"/>
                        <a:t>Impinj</a:t>
                      </a:r>
                      <a:r>
                        <a:rPr lang="en-US" altLang="zh-CN" sz="1600" dirty="0"/>
                        <a:t>  Monza 4i, UCODE G2iM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9888791"/>
                  </a:ext>
                </a:extLst>
              </a:tr>
              <a:tr h="423685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EPC 448 bits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UCODE DNA Track, UCODE 7XM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8684094"/>
                  </a:ext>
                </a:extLst>
              </a:tr>
              <a:tr h="423685"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/>
                        <a:t>EPC 496 bits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err="1"/>
                        <a:t>Impinj</a:t>
                      </a:r>
                      <a:r>
                        <a:rPr lang="en-US" altLang="zh-CN" sz="1600" dirty="0"/>
                        <a:t>  Monza 4E,</a:t>
                      </a:r>
                      <a:r>
                        <a:rPr lang="zh-CN" altLang="en-US" sz="1600" dirty="0"/>
                        <a:t> </a:t>
                      </a:r>
                      <a:r>
                        <a:rPr lang="en-US" altLang="zh-CN" sz="16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Tego</a:t>
                      </a:r>
                      <a:r>
                        <a:rPr lang="en-US" altLang="zh-CN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Edge Tag/Chip Combo, </a:t>
                      </a:r>
                      <a:r>
                        <a:rPr lang="en-US" altLang="zh-CN" sz="1600" b="0" i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TegoCHIPXM</a:t>
                      </a:r>
                      <a:r>
                        <a:rPr lang="en-US" altLang="zh-CN" sz="160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1k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68545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7313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1EB52E80-6233-4A02-A43B-D0F66B66734B}"/>
              </a:ext>
            </a:extLst>
          </p:cNvPr>
          <p:cNvSpPr/>
          <p:nvPr/>
        </p:nvSpPr>
        <p:spPr>
          <a:xfrm>
            <a:off x="5935287" y="830492"/>
            <a:ext cx="5089890" cy="3326994"/>
          </a:xfrm>
          <a:prstGeom prst="roundRect">
            <a:avLst>
              <a:gd name="adj" fmla="val 195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595FA519-0B52-46AB-9D75-8B3CCD7A63AB}"/>
              </a:ext>
            </a:extLst>
          </p:cNvPr>
          <p:cNvSpPr/>
          <p:nvPr/>
        </p:nvSpPr>
        <p:spPr>
          <a:xfrm>
            <a:off x="501706" y="832743"/>
            <a:ext cx="5089890" cy="3324743"/>
          </a:xfrm>
          <a:prstGeom prst="roundRect">
            <a:avLst>
              <a:gd name="adj" fmla="val 2199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F0DA2669-56E0-4412-A6FD-0874DF94ACF7}"/>
              </a:ext>
            </a:extLst>
          </p:cNvPr>
          <p:cNvSpPr/>
          <p:nvPr/>
        </p:nvSpPr>
        <p:spPr>
          <a:xfrm>
            <a:off x="5981563" y="854768"/>
            <a:ext cx="4962914" cy="769440"/>
          </a:xfrm>
          <a:prstGeom prst="roundRect">
            <a:avLst>
              <a:gd name="adj" fmla="val 9907"/>
            </a:avLst>
          </a:prstGeom>
          <a:solidFill>
            <a:schemeClr val="tx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F15EFB64-4C71-4D19-B886-3EAF6EDA9A73}"/>
              </a:ext>
            </a:extLst>
          </p:cNvPr>
          <p:cNvSpPr/>
          <p:nvPr/>
        </p:nvSpPr>
        <p:spPr>
          <a:xfrm>
            <a:off x="587463" y="872477"/>
            <a:ext cx="4915122" cy="769440"/>
          </a:xfrm>
          <a:prstGeom prst="roundRect">
            <a:avLst>
              <a:gd name="adj" fmla="val 9907"/>
            </a:avLst>
          </a:prstGeom>
          <a:solidFill>
            <a:schemeClr val="tx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9215324-F028-4A51-8FC4-4C223B71C641}"/>
              </a:ext>
            </a:extLst>
          </p:cNvPr>
          <p:cNvSpPr txBox="1"/>
          <p:nvPr/>
        </p:nvSpPr>
        <p:spPr>
          <a:xfrm>
            <a:off x="587463" y="267231"/>
            <a:ext cx="104827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113"/>
            <a:r>
              <a:rPr lang="en-US" altLang="zh-CN" sz="2400" b="1" dirty="0"/>
              <a:t>Identification for healthcare and logistics products requires long Identifiers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41A2B360-0133-4F1D-9A51-AEB05CC975CA}"/>
              </a:ext>
            </a:extLst>
          </p:cNvPr>
          <p:cNvSpPr txBox="1"/>
          <p:nvPr/>
        </p:nvSpPr>
        <p:spPr>
          <a:xfrm>
            <a:off x="758430" y="830492"/>
            <a:ext cx="482991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/>
              <a:t>Healthcare  product</a:t>
            </a:r>
          </a:p>
          <a:p>
            <a:r>
              <a:rPr lang="en-US" altLang="zh-CN" sz="1400" dirty="0"/>
              <a:t>Unique Device Identification (UDI) is used to identify the medical product, including UDI-DI and UDI-PI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CEEAE59-85F8-4021-A560-C250D4565C26}"/>
              </a:ext>
            </a:extLst>
          </p:cNvPr>
          <p:cNvSpPr txBox="1"/>
          <p:nvPr/>
        </p:nvSpPr>
        <p:spPr>
          <a:xfrm>
            <a:off x="732845" y="1681650"/>
            <a:ext cx="462761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/>
              <a:t>Example of label containing UDI</a:t>
            </a:r>
            <a:endParaRPr lang="en-US" altLang="zh-CN" sz="1600" dirty="0"/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5C09433A-3D6D-40BC-AAD1-38E2F43F9754}"/>
              </a:ext>
            </a:extLst>
          </p:cNvPr>
          <p:cNvSpPr txBox="1"/>
          <p:nvPr/>
        </p:nvSpPr>
        <p:spPr>
          <a:xfrm>
            <a:off x="758430" y="6590769"/>
            <a:ext cx="38457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/>
              <a:t>Source: https://www.gs1.org/industries/healthcare/udi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FF566D5-ACBA-4B15-ABDE-119D324264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2470" y="1985022"/>
            <a:ext cx="3460489" cy="2079995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26BCE1FE-CD8F-4AEB-BCCE-1D6491FBA4CE}"/>
              </a:ext>
            </a:extLst>
          </p:cNvPr>
          <p:cNvSpPr txBox="1"/>
          <p:nvPr/>
        </p:nvSpPr>
        <p:spPr>
          <a:xfrm>
            <a:off x="4220046" y="2066834"/>
            <a:ext cx="14479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595757"/>
                </a:solidFill>
              </a:rPr>
              <a:t>Label example</a:t>
            </a:r>
          </a:p>
          <a:p>
            <a:r>
              <a:rPr lang="en-US" altLang="zh-CN" sz="1600" b="1" dirty="0">
                <a:solidFill>
                  <a:srgbClr val="595757"/>
                </a:solidFill>
              </a:rPr>
              <a:t> from GS1.org</a:t>
            </a:r>
            <a:endParaRPr lang="zh-CN" altLang="en-US" sz="1600" b="1" dirty="0">
              <a:solidFill>
                <a:srgbClr val="595757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8FB9B6C-502F-44C4-8DD2-0721E9AFD5AA}"/>
              </a:ext>
            </a:extLst>
          </p:cNvPr>
          <p:cNvSpPr txBox="1"/>
          <p:nvPr/>
        </p:nvSpPr>
        <p:spPr>
          <a:xfrm>
            <a:off x="6098381" y="859137"/>
            <a:ext cx="4829912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/>
              <a:t>Trade Item</a:t>
            </a:r>
          </a:p>
          <a:p>
            <a:r>
              <a:rPr lang="en-US" altLang="zh-CN" sz="1400" dirty="0">
                <a:solidFill>
                  <a:srgbClr val="595757"/>
                </a:solidFill>
              </a:rPr>
              <a:t>Trade item, such as a pallet, both a GTIN and an SSCC may be used. making it possible to track the logistic unit in transit</a:t>
            </a:r>
            <a:endParaRPr lang="zh-CN" altLang="en-US" sz="1400" dirty="0">
              <a:solidFill>
                <a:srgbClr val="595757"/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7CA3A0A-947A-4CE2-89AE-330B969957D7}"/>
              </a:ext>
            </a:extLst>
          </p:cNvPr>
          <p:cNvSpPr txBox="1"/>
          <p:nvPr/>
        </p:nvSpPr>
        <p:spPr>
          <a:xfrm>
            <a:off x="5965379" y="1707243"/>
            <a:ext cx="462761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/>
              <a:t>Example of Trade Item Barcode</a:t>
            </a:r>
            <a:endParaRPr lang="en-US" altLang="zh-CN" sz="1600" dirty="0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25CE20D-0F11-4751-BDA8-39F101DDF0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9564" y="2045797"/>
            <a:ext cx="3903527" cy="2019220"/>
          </a:xfrm>
          <a:prstGeom prst="rect">
            <a:avLst/>
          </a:prstGeom>
        </p:spPr>
      </p:pic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3DBFDF52-10F9-4034-B90B-90350AC5731B}"/>
              </a:ext>
            </a:extLst>
          </p:cNvPr>
          <p:cNvCxnSpPr>
            <a:cxnSpLocks/>
          </p:cNvCxnSpPr>
          <p:nvPr/>
        </p:nvCxnSpPr>
        <p:spPr>
          <a:xfrm flipV="1">
            <a:off x="2942714" y="2880767"/>
            <a:ext cx="230672" cy="1699325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18E74D73-8B95-44D0-8167-6D23F50D59A7}"/>
              </a:ext>
            </a:extLst>
          </p:cNvPr>
          <p:cNvSpPr txBox="1"/>
          <p:nvPr/>
        </p:nvSpPr>
        <p:spPr>
          <a:xfrm>
            <a:off x="501706" y="6252215"/>
            <a:ext cx="5089890" cy="30777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/>
              <a:t>Coding length of the example UDI:  ~ (26*4 + 40*8) = ~424 bit </a:t>
            </a:r>
            <a:endParaRPr lang="en-US" altLang="zh-CN" sz="1200" dirty="0"/>
          </a:p>
        </p:txBody>
      </p:sp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D5D04A0C-B61C-4765-A194-CA832BDDBF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031089"/>
              </p:ext>
            </p:extLst>
          </p:nvPr>
        </p:nvGraphicFramePr>
        <p:xfrm>
          <a:off x="504959" y="4296158"/>
          <a:ext cx="5086637" cy="1949126"/>
        </p:xfrm>
        <a:graphic>
          <a:graphicData uri="http://schemas.openxmlformats.org/drawingml/2006/table">
            <a:tbl>
              <a:tblPr/>
              <a:tblGrid>
                <a:gridCol w="687823">
                  <a:extLst>
                    <a:ext uri="{9D8B030D-6E8A-4147-A177-3AD203B41FA5}">
                      <a16:colId xmlns:a16="http://schemas.microsoft.com/office/drawing/2014/main" val="3638586476"/>
                    </a:ext>
                  </a:extLst>
                </a:gridCol>
                <a:gridCol w="1051965">
                  <a:extLst>
                    <a:ext uri="{9D8B030D-6E8A-4147-A177-3AD203B41FA5}">
                      <a16:colId xmlns:a16="http://schemas.microsoft.com/office/drawing/2014/main" val="2840273101"/>
                    </a:ext>
                  </a:extLst>
                </a:gridCol>
                <a:gridCol w="849664">
                  <a:extLst>
                    <a:ext uri="{9D8B030D-6E8A-4147-A177-3AD203B41FA5}">
                      <a16:colId xmlns:a16="http://schemas.microsoft.com/office/drawing/2014/main" val="4183636603"/>
                    </a:ext>
                  </a:extLst>
                </a:gridCol>
                <a:gridCol w="809203">
                  <a:extLst>
                    <a:ext uri="{9D8B030D-6E8A-4147-A177-3AD203B41FA5}">
                      <a16:colId xmlns:a16="http://schemas.microsoft.com/office/drawing/2014/main" val="4130388544"/>
                    </a:ext>
                  </a:extLst>
                </a:gridCol>
                <a:gridCol w="849664">
                  <a:extLst>
                    <a:ext uri="{9D8B030D-6E8A-4147-A177-3AD203B41FA5}">
                      <a16:colId xmlns:a16="http://schemas.microsoft.com/office/drawing/2014/main" val="938408359"/>
                    </a:ext>
                  </a:extLst>
                </a:gridCol>
                <a:gridCol w="838318">
                  <a:extLst>
                    <a:ext uri="{9D8B030D-6E8A-4147-A177-3AD203B41FA5}">
                      <a16:colId xmlns:a16="http://schemas.microsoft.com/office/drawing/2014/main" val="386926469"/>
                    </a:ext>
                  </a:extLst>
                </a:gridCol>
              </a:tblGrid>
              <a:tr h="232678">
                <a:tc>
                  <a:txBody>
                    <a:bodyPr/>
                    <a:lstStyle/>
                    <a:p>
                      <a:pPr fontAlgn="t"/>
                      <a:r>
                        <a:rPr lang="en-US" sz="1100" b="1">
                          <a:solidFill>
                            <a:srgbClr val="CC0004"/>
                          </a:solidFill>
                          <a:effectLst/>
                        </a:rPr>
                        <a:t> Data Delimiters</a:t>
                      </a:r>
                    </a:p>
                  </a:txBody>
                  <a:tcPr marL="58561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b="1">
                          <a:solidFill>
                            <a:srgbClr val="CC0004"/>
                          </a:solidFill>
                          <a:effectLst/>
                        </a:rPr>
                        <a:t>Identifier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b="1" dirty="0">
                          <a:solidFill>
                            <a:srgbClr val="CC0004"/>
                          </a:solidFill>
                          <a:effectLst/>
                        </a:rPr>
                        <a:t>Data Type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b="1">
                          <a:solidFill>
                            <a:srgbClr val="CC0004"/>
                          </a:solidFill>
                          <a:effectLst/>
                        </a:rPr>
                        <a:t>HR Field Size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b="1" dirty="0">
                          <a:solidFill>
                            <a:srgbClr val="CC0004"/>
                          </a:solidFill>
                          <a:effectLst/>
                        </a:rPr>
                        <a:t>DB Field Size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b="1">
                          <a:solidFill>
                            <a:srgbClr val="CC0004"/>
                          </a:solidFill>
                          <a:effectLst/>
                        </a:rPr>
                        <a:t>Example Data</a:t>
                      </a: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4480215"/>
                  </a:ext>
                </a:extLst>
              </a:tr>
              <a:tr h="232678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10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r>
                        <a:rPr lang="en-US" altLang="zh-CN" sz="1100">
                          <a:solidFill>
                            <a:srgbClr val="0000FF"/>
                          </a:solidFill>
                          <a:effectLst/>
                        </a:rPr>
                        <a:t>(01)</a:t>
                      </a:r>
                      <a:endParaRPr lang="zh-CN" altLang="en-US" sz="1100">
                        <a:effectLst/>
                      </a:endParaRPr>
                    </a:p>
                  </a:txBody>
                  <a:tcPr marL="58561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>
                          <a:effectLst/>
                        </a:rPr>
                        <a:t>Device Identifier (DI)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>
                          <a:effectLst/>
                        </a:rPr>
                        <a:t>Numeric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>
                          <a:effectLst/>
                        </a:rPr>
                        <a:t>16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effectLst/>
                        </a:rPr>
                        <a:t>14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solidFill>
                            <a:srgbClr val="0000FF"/>
                          </a:solidFill>
                          <a:effectLst/>
                        </a:rPr>
                        <a:t>51022222233336</a:t>
                      </a:r>
                      <a:endParaRPr lang="zh-CN" altLang="en-US" sz="1100" dirty="0">
                        <a:effectLst/>
                      </a:endParaRP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3884276"/>
                  </a:ext>
                </a:extLst>
              </a:tr>
              <a:tr h="279566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100">
                          <a:solidFill>
                            <a:srgbClr val="FFA500"/>
                          </a:solidFill>
                          <a:effectLst/>
                        </a:rPr>
                        <a:t> </a:t>
                      </a:r>
                      <a:r>
                        <a:rPr lang="en-US" altLang="zh-CN" sz="1100">
                          <a:solidFill>
                            <a:srgbClr val="FFA500"/>
                          </a:solidFill>
                          <a:effectLst/>
                        </a:rPr>
                        <a:t>(11)</a:t>
                      </a:r>
                      <a:endParaRPr lang="zh-CN" altLang="en-US" sz="1100">
                        <a:effectLst/>
                      </a:endParaRPr>
                    </a:p>
                  </a:txBody>
                  <a:tcPr marL="58561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>
                          <a:effectLst/>
                        </a:rPr>
                        <a:t>Manufacturing/Production Date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effectLst/>
                        </a:rPr>
                        <a:t>Numeric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>
                          <a:effectLst/>
                        </a:rPr>
                        <a:t>8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effectLst/>
                        </a:rPr>
                        <a:t>6 (YYMMDD)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>
                          <a:solidFill>
                            <a:srgbClr val="FFA500"/>
                          </a:solidFill>
                          <a:effectLst/>
                        </a:rPr>
                        <a:t>141231</a:t>
                      </a:r>
                      <a:endParaRPr lang="zh-CN" altLang="en-US" sz="1100">
                        <a:effectLst/>
                      </a:endParaRP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6532034"/>
                  </a:ext>
                </a:extLst>
              </a:tr>
              <a:tr h="212656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10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en-US" altLang="zh-CN" sz="1100">
                          <a:solidFill>
                            <a:srgbClr val="FF0000"/>
                          </a:solidFill>
                          <a:effectLst/>
                        </a:rPr>
                        <a:t>(17)</a:t>
                      </a:r>
                      <a:endParaRPr lang="zh-CN" altLang="en-US" sz="1100">
                        <a:effectLst/>
                      </a:endParaRPr>
                    </a:p>
                  </a:txBody>
                  <a:tcPr marL="58561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>
                          <a:effectLst/>
                        </a:rPr>
                        <a:t>Expiration Date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>
                          <a:effectLst/>
                        </a:rPr>
                        <a:t>Numeric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>
                          <a:effectLst/>
                        </a:rPr>
                        <a:t>8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effectLst/>
                        </a:rPr>
                        <a:t>6 (YYMMDD)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>
                          <a:solidFill>
                            <a:srgbClr val="FF0000"/>
                          </a:solidFill>
                          <a:effectLst/>
                        </a:rPr>
                        <a:t>150707</a:t>
                      </a:r>
                      <a:endParaRPr lang="zh-CN" altLang="en-US" sz="1100">
                        <a:effectLst/>
                      </a:endParaRP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33218"/>
                  </a:ext>
                </a:extLst>
              </a:tr>
              <a:tr h="232678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100">
                          <a:solidFill>
                            <a:srgbClr val="008080"/>
                          </a:solidFill>
                          <a:effectLst/>
                        </a:rPr>
                        <a:t> </a:t>
                      </a:r>
                      <a:r>
                        <a:rPr lang="en-US" altLang="zh-CN" sz="1100">
                          <a:solidFill>
                            <a:srgbClr val="008080"/>
                          </a:solidFill>
                          <a:effectLst/>
                        </a:rPr>
                        <a:t>(10)</a:t>
                      </a:r>
                      <a:endParaRPr lang="zh-CN" altLang="en-US" sz="1100">
                        <a:effectLst/>
                      </a:endParaRPr>
                    </a:p>
                  </a:txBody>
                  <a:tcPr marL="58561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>
                          <a:effectLst/>
                        </a:rPr>
                        <a:t>Batch/Lot Number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>
                          <a:effectLst/>
                        </a:rPr>
                        <a:t>Alphanumeric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>
                          <a:effectLst/>
                        </a:rPr>
                        <a:t>22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effectLst/>
                        </a:rPr>
                        <a:t>20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>
                          <a:solidFill>
                            <a:srgbClr val="008080"/>
                          </a:solidFill>
                          <a:effectLst/>
                        </a:rPr>
                        <a:t>A213B1</a:t>
                      </a:r>
                      <a:endParaRPr lang="en-US" sz="1100">
                        <a:effectLst/>
                      </a:endParaRP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6707566"/>
                  </a:ext>
                </a:extLst>
              </a:tr>
              <a:tr h="232678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100">
                          <a:solidFill>
                            <a:srgbClr val="800080"/>
                          </a:solidFill>
                          <a:effectLst/>
                        </a:rPr>
                        <a:t> </a:t>
                      </a:r>
                      <a:r>
                        <a:rPr lang="en-US" altLang="zh-CN" sz="1100">
                          <a:solidFill>
                            <a:srgbClr val="800080"/>
                          </a:solidFill>
                          <a:effectLst/>
                        </a:rPr>
                        <a:t>(21)</a:t>
                      </a:r>
                      <a:endParaRPr lang="zh-CN" altLang="en-US" sz="1100">
                        <a:effectLst/>
                      </a:endParaRPr>
                    </a:p>
                  </a:txBody>
                  <a:tcPr marL="58561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>
                          <a:effectLst/>
                        </a:rPr>
                        <a:t>Serial Number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>
                          <a:effectLst/>
                        </a:rPr>
                        <a:t>Alphanumeric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effectLst/>
                        </a:rPr>
                        <a:t>22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effectLst/>
                        </a:rPr>
                        <a:t>20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solidFill>
                            <a:srgbClr val="800080"/>
                          </a:solidFill>
                          <a:effectLst/>
                        </a:rPr>
                        <a:t>1234</a:t>
                      </a:r>
                      <a:endParaRPr lang="zh-CN" altLang="en-US" sz="1100" dirty="0">
                        <a:effectLst/>
                      </a:endParaRP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878472"/>
                  </a:ext>
                </a:extLst>
              </a:tr>
            </a:tbl>
          </a:graphicData>
        </a:graphic>
      </p:graphicFrame>
      <p:graphicFrame>
        <p:nvGraphicFramePr>
          <p:cNvPr id="38" name="表格 37">
            <a:extLst>
              <a:ext uri="{FF2B5EF4-FFF2-40B4-BE49-F238E27FC236}">
                <a16:creationId xmlns:a16="http://schemas.microsoft.com/office/drawing/2014/main" id="{98784435-E7C1-457B-B5BC-39D541CAB5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437077"/>
              </p:ext>
            </p:extLst>
          </p:nvPr>
        </p:nvGraphicFramePr>
        <p:xfrm>
          <a:off x="5942069" y="4296158"/>
          <a:ext cx="5083108" cy="1476796"/>
        </p:xfrm>
        <a:graphic>
          <a:graphicData uri="http://schemas.openxmlformats.org/drawingml/2006/table">
            <a:tbl>
              <a:tblPr/>
              <a:tblGrid>
                <a:gridCol w="958067">
                  <a:extLst>
                    <a:ext uri="{9D8B030D-6E8A-4147-A177-3AD203B41FA5}">
                      <a16:colId xmlns:a16="http://schemas.microsoft.com/office/drawing/2014/main" val="3638586476"/>
                    </a:ext>
                  </a:extLst>
                </a:gridCol>
                <a:gridCol w="729079">
                  <a:extLst>
                    <a:ext uri="{9D8B030D-6E8A-4147-A177-3AD203B41FA5}">
                      <a16:colId xmlns:a16="http://schemas.microsoft.com/office/drawing/2014/main" val="2840273101"/>
                    </a:ext>
                  </a:extLst>
                </a:gridCol>
                <a:gridCol w="862744">
                  <a:extLst>
                    <a:ext uri="{9D8B030D-6E8A-4147-A177-3AD203B41FA5}">
                      <a16:colId xmlns:a16="http://schemas.microsoft.com/office/drawing/2014/main" val="4183636603"/>
                    </a:ext>
                  </a:extLst>
                </a:gridCol>
                <a:gridCol w="1266609">
                  <a:extLst>
                    <a:ext uri="{9D8B030D-6E8A-4147-A177-3AD203B41FA5}">
                      <a16:colId xmlns:a16="http://schemas.microsoft.com/office/drawing/2014/main" val="3400621609"/>
                    </a:ext>
                  </a:extLst>
                </a:gridCol>
                <a:gridCol w="1266609">
                  <a:extLst>
                    <a:ext uri="{9D8B030D-6E8A-4147-A177-3AD203B41FA5}">
                      <a16:colId xmlns:a16="http://schemas.microsoft.com/office/drawing/2014/main" val="386926469"/>
                    </a:ext>
                  </a:extLst>
                </a:gridCol>
              </a:tblGrid>
              <a:tr h="232678">
                <a:tc>
                  <a:txBody>
                    <a:bodyPr/>
                    <a:lstStyle/>
                    <a:p>
                      <a:pPr fontAlgn="t"/>
                      <a:r>
                        <a:rPr lang="en-US" sz="1100" b="1">
                          <a:solidFill>
                            <a:srgbClr val="CC0004"/>
                          </a:solidFill>
                          <a:effectLst/>
                        </a:rPr>
                        <a:t> Data Delimiters</a:t>
                      </a:r>
                    </a:p>
                  </a:txBody>
                  <a:tcPr marL="58561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b="1">
                          <a:solidFill>
                            <a:srgbClr val="CC0004"/>
                          </a:solidFill>
                          <a:effectLst/>
                        </a:rPr>
                        <a:t>Identifier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b="1" dirty="0">
                          <a:solidFill>
                            <a:srgbClr val="CC0004"/>
                          </a:solidFill>
                          <a:effectLst/>
                        </a:rPr>
                        <a:t>Data Type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187798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b="1" dirty="0">
                          <a:solidFill>
                            <a:srgbClr val="CC0004"/>
                          </a:solidFill>
                          <a:effectLst/>
                        </a:rPr>
                        <a:t>DB Field Size</a:t>
                      </a: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b="1" dirty="0">
                          <a:solidFill>
                            <a:srgbClr val="CC0004"/>
                          </a:solidFill>
                          <a:effectLst/>
                        </a:rPr>
                        <a:t>Example Data</a:t>
                      </a: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4480215"/>
                  </a:ext>
                </a:extLst>
              </a:tr>
              <a:tr h="232678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100" dirty="0">
                          <a:solidFill>
                            <a:srgbClr val="0000FF"/>
                          </a:solidFill>
                          <a:effectLst/>
                        </a:rPr>
                        <a:t> </a:t>
                      </a:r>
                      <a:r>
                        <a:rPr lang="en-US" altLang="zh-CN" sz="1100" dirty="0">
                          <a:solidFill>
                            <a:srgbClr val="0000FF"/>
                          </a:solidFill>
                          <a:effectLst/>
                        </a:rPr>
                        <a:t>(02)</a:t>
                      </a:r>
                      <a:endParaRPr lang="zh-CN" altLang="en-US" sz="1100" dirty="0">
                        <a:effectLst/>
                      </a:endParaRPr>
                    </a:p>
                  </a:txBody>
                  <a:tcPr marL="58561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effectLst/>
                        </a:rPr>
                        <a:t>GTIN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effectLst/>
                        </a:rPr>
                        <a:t>Numeric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solidFill>
                            <a:srgbClr val="595757"/>
                          </a:solidFill>
                          <a:effectLst/>
                        </a:rPr>
                        <a:t>14</a:t>
                      </a:r>
                      <a:endParaRPr lang="zh-CN" altLang="en-US" sz="1100" dirty="0">
                        <a:solidFill>
                          <a:srgbClr val="595757"/>
                        </a:solidFill>
                        <a:effectLst/>
                      </a:endParaRP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solidFill>
                            <a:srgbClr val="0000FF"/>
                          </a:solidFill>
                          <a:effectLst/>
                        </a:rPr>
                        <a:t>05412345678909</a:t>
                      </a:r>
                      <a:endParaRPr lang="zh-CN" altLang="en-US" sz="1100" dirty="0">
                        <a:effectLst/>
                      </a:endParaRP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3884276"/>
                  </a:ext>
                </a:extLst>
              </a:tr>
              <a:tr h="279566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100" dirty="0">
                          <a:solidFill>
                            <a:srgbClr val="FFA500"/>
                          </a:solidFill>
                          <a:effectLst/>
                        </a:rPr>
                        <a:t> </a:t>
                      </a:r>
                      <a:r>
                        <a:rPr lang="en-US" altLang="zh-CN" sz="1100" dirty="0">
                          <a:solidFill>
                            <a:srgbClr val="FFA500"/>
                          </a:solidFill>
                          <a:effectLst/>
                        </a:rPr>
                        <a:t>(37)</a:t>
                      </a:r>
                      <a:endParaRPr lang="zh-CN" altLang="en-US" sz="1100" dirty="0">
                        <a:effectLst/>
                      </a:endParaRPr>
                    </a:p>
                  </a:txBody>
                  <a:tcPr marL="58561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effectLst/>
                        </a:rPr>
                        <a:t>COUNT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effectLst/>
                        </a:rPr>
                        <a:t>Numeric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solidFill>
                            <a:srgbClr val="595757"/>
                          </a:solidFill>
                          <a:effectLst/>
                        </a:rPr>
                        <a:t>2</a:t>
                      </a:r>
                      <a:endParaRPr lang="zh-CN" altLang="en-US" sz="1100" dirty="0">
                        <a:solidFill>
                          <a:srgbClr val="595757"/>
                        </a:solidFill>
                        <a:effectLst/>
                      </a:endParaRP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solidFill>
                            <a:srgbClr val="FFA500"/>
                          </a:solidFill>
                          <a:effectLst/>
                        </a:rPr>
                        <a:t>64</a:t>
                      </a:r>
                      <a:endParaRPr lang="zh-CN" altLang="en-US" sz="1100" dirty="0">
                        <a:effectLst/>
                      </a:endParaRP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6532034"/>
                  </a:ext>
                </a:extLst>
              </a:tr>
              <a:tr h="212656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100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en-US" altLang="zh-CN" sz="1100" dirty="0">
                          <a:solidFill>
                            <a:srgbClr val="FF0000"/>
                          </a:solidFill>
                          <a:effectLst/>
                        </a:rPr>
                        <a:t>(10)</a:t>
                      </a:r>
                      <a:endParaRPr lang="zh-CN" altLang="en-US" sz="1100" dirty="0">
                        <a:effectLst/>
                      </a:endParaRPr>
                    </a:p>
                  </a:txBody>
                  <a:tcPr marL="58561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effectLst/>
                        </a:rPr>
                        <a:t>BATCH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effectLst/>
                        </a:rPr>
                        <a:t>Numeric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solidFill>
                            <a:srgbClr val="595757"/>
                          </a:solidFill>
                          <a:effectLst/>
                        </a:rPr>
                        <a:t>6</a:t>
                      </a:r>
                      <a:endParaRPr lang="zh-CN" altLang="en-US" sz="1100" dirty="0">
                        <a:solidFill>
                          <a:srgbClr val="595757"/>
                        </a:solidFill>
                        <a:effectLst/>
                      </a:endParaRP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solidFill>
                            <a:srgbClr val="FF0000"/>
                          </a:solidFill>
                          <a:effectLst/>
                        </a:rPr>
                        <a:t>879654</a:t>
                      </a:r>
                      <a:endParaRPr lang="zh-CN" altLang="en-US" sz="1100" dirty="0">
                        <a:effectLst/>
                      </a:endParaRP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33218"/>
                  </a:ext>
                </a:extLst>
              </a:tr>
              <a:tr h="232678">
                <a:tc>
                  <a:txBody>
                    <a:bodyPr/>
                    <a:lstStyle/>
                    <a:p>
                      <a:pPr fontAlgn="t"/>
                      <a:r>
                        <a:rPr lang="zh-CN" altLang="en-US" sz="1100" dirty="0">
                          <a:solidFill>
                            <a:srgbClr val="008080"/>
                          </a:solidFill>
                          <a:effectLst/>
                        </a:rPr>
                        <a:t> </a:t>
                      </a:r>
                      <a:r>
                        <a:rPr lang="en-US" altLang="zh-CN" sz="1100" dirty="0">
                          <a:solidFill>
                            <a:srgbClr val="008080"/>
                          </a:solidFill>
                          <a:effectLst/>
                        </a:rPr>
                        <a:t>(00)</a:t>
                      </a:r>
                      <a:endParaRPr lang="zh-CN" altLang="en-US" sz="1100" dirty="0">
                        <a:effectLst/>
                      </a:endParaRPr>
                    </a:p>
                  </a:txBody>
                  <a:tcPr marL="58561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effectLst/>
                        </a:rPr>
                        <a:t>SSCC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altLang="zh-CN" sz="1100" dirty="0">
                          <a:effectLst/>
                        </a:rPr>
                        <a:t>Numeric</a:t>
                      </a:r>
                    </a:p>
                  </a:txBody>
                  <a:tcPr marL="16267" marR="20334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solidFill>
                            <a:srgbClr val="595757"/>
                          </a:solidFill>
                          <a:effectLst/>
                        </a:rPr>
                        <a:t>18</a:t>
                      </a: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100" dirty="0">
                          <a:solidFill>
                            <a:srgbClr val="008080"/>
                          </a:solidFill>
                          <a:effectLst/>
                        </a:rPr>
                        <a:t>254123400897650024</a:t>
                      </a:r>
                    </a:p>
                  </a:txBody>
                  <a:tcPr marL="16267" marR="58561" marT="20334" marB="20334">
                    <a:lnL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33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6707566"/>
                  </a:ext>
                </a:extLst>
              </a:tr>
            </a:tbl>
          </a:graphicData>
        </a:graphic>
      </p:graphicFrame>
      <p:sp>
        <p:nvSpPr>
          <p:cNvPr id="40" name="文本框 39">
            <a:extLst>
              <a:ext uri="{FF2B5EF4-FFF2-40B4-BE49-F238E27FC236}">
                <a16:creationId xmlns:a16="http://schemas.microsoft.com/office/drawing/2014/main" id="{DF446ECD-C13B-48C8-915E-77867E6B0D6B}"/>
              </a:ext>
            </a:extLst>
          </p:cNvPr>
          <p:cNvSpPr txBox="1"/>
          <p:nvPr/>
        </p:nvSpPr>
        <p:spPr>
          <a:xfrm>
            <a:off x="5918075" y="5876397"/>
            <a:ext cx="5089890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/>
              <a:t>Coding length of the example Trade Item data:</a:t>
            </a:r>
          </a:p>
          <a:p>
            <a:pPr algn="ctr"/>
            <a:r>
              <a:rPr lang="en-US" altLang="zh-CN" sz="1400" dirty="0"/>
              <a:t>  ~ (40*4) = ~160 bit</a:t>
            </a:r>
            <a:endParaRPr lang="en-US" altLang="zh-CN" sz="1200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20624A8-2CC8-4476-A9C9-D2E4CA38CEB7}"/>
              </a:ext>
            </a:extLst>
          </p:cNvPr>
          <p:cNvSpPr txBox="1"/>
          <p:nvPr/>
        </p:nvSpPr>
        <p:spPr>
          <a:xfrm>
            <a:off x="5918075" y="6399617"/>
            <a:ext cx="41726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/>
              <a:t>Source: </a:t>
            </a:r>
            <a:r>
              <a:rPr lang="zh-CN" altLang="en-US" sz="1200" dirty="0"/>
              <a:t>https://www.gs1us.org/resources/data-hub-help-center/about-the-serial-shipping-container-code-sscc</a:t>
            </a:r>
          </a:p>
        </p:txBody>
      </p:sp>
    </p:spTree>
    <p:extLst>
      <p:ext uri="{BB962C8B-B14F-4D97-AF65-F5344CB8AC3E}">
        <p14:creationId xmlns:p14="http://schemas.microsoft.com/office/powerpoint/2010/main" val="146595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49215324-F028-4A51-8FC4-4C223B71C641}"/>
              </a:ext>
            </a:extLst>
          </p:cNvPr>
          <p:cNvSpPr txBox="1"/>
          <p:nvPr/>
        </p:nvSpPr>
        <p:spPr>
          <a:xfrm>
            <a:off x="587462" y="267231"/>
            <a:ext cx="90906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113" indent="0">
              <a:buNone/>
            </a:pPr>
            <a:r>
              <a:rPr lang="en-US" altLang="zh-CN" sz="2800" b="1" dirty="0"/>
              <a:t>Proposal of </a:t>
            </a:r>
            <a:r>
              <a:rPr lang="en-US" altLang="zh-CN" sz="2800" b="1" dirty="0" err="1"/>
              <a:t>AIoT</a:t>
            </a:r>
            <a:r>
              <a:rPr lang="en-US" altLang="zh-CN" sz="2800" b="1" dirty="0"/>
              <a:t> Permanent ID length option extension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919554-26D1-48BE-A09B-D68B0372971E}"/>
              </a:ext>
            </a:extLst>
          </p:cNvPr>
          <p:cNvSpPr txBox="1"/>
          <p:nvPr/>
        </p:nvSpPr>
        <p:spPr>
          <a:xfrm>
            <a:off x="652199" y="870283"/>
            <a:ext cx="1064428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/>
              <a:t>Observation 1: </a:t>
            </a:r>
          </a:p>
          <a:p>
            <a:r>
              <a:rPr lang="en-US" altLang="zh-CN" sz="1600" dirty="0"/>
              <a:t>Healthcare industry uses UDI as product identifier, whose length normally exceeds 200 bit</a:t>
            </a:r>
          </a:p>
          <a:p>
            <a:r>
              <a:rPr lang="en-US" altLang="zh-CN" sz="1600" b="1" dirty="0"/>
              <a:t>Observation 2: </a:t>
            </a:r>
          </a:p>
          <a:p>
            <a:r>
              <a:rPr lang="en-US" altLang="zh-CN" sz="1600" dirty="0"/>
              <a:t>Trade Item Barcode can use composite GS1 AI (GTIN + SSCC), and the coding length is the combination of the coding length for each individual GS1 AI</a:t>
            </a:r>
          </a:p>
          <a:p>
            <a:r>
              <a:rPr lang="en-US" altLang="zh-CN" sz="1600" b="1" dirty="0"/>
              <a:t>Observation 3:</a:t>
            </a:r>
          </a:p>
          <a:p>
            <a:r>
              <a:rPr lang="en-US" altLang="zh-CN" sz="1600" dirty="0"/>
              <a:t>Current Ambient IoT Permanent ID length options (i.e. 96 bit or 128 bit) cannot meet the requirement of above-mentioned use cases.</a:t>
            </a:r>
          </a:p>
          <a:p>
            <a:r>
              <a:rPr lang="en-US" altLang="zh-CN" sz="1600" b="1" dirty="0"/>
              <a:t>Observation 4:</a:t>
            </a:r>
          </a:p>
          <a:p>
            <a:r>
              <a:rPr lang="en-US" altLang="zh-CN" sz="1600" dirty="0"/>
              <a:t>RFID chipset supports high memory, and the most popular length options are 256 bit, 496 bit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7710ED-B2D9-4AE1-BB3B-825DE17C140D}"/>
              </a:ext>
            </a:extLst>
          </p:cNvPr>
          <p:cNvSpPr txBox="1"/>
          <p:nvPr/>
        </p:nvSpPr>
        <p:spPr>
          <a:xfrm>
            <a:off x="652199" y="4692153"/>
            <a:ext cx="106442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1" dirty="0"/>
              <a:t>Feasibility consideration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RAN1 agreed a maximum TB size of around 1000 bits in PHY for R2D and D2R directions can be supported.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In case that Identification Information within the </a:t>
            </a:r>
            <a:r>
              <a:rPr lang="en-US" altLang="zh-CN" dirty="0" err="1"/>
              <a:t>AIoT</a:t>
            </a:r>
            <a:r>
              <a:rPr lang="en-US" altLang="zh-CN" dirty="0"/>
              <a:t> Device Permanent ID length is 496 bit, the corresponding filtering information is assumed less than 600 bit, which does not exceed maximum TB size.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17CA44-BDBA-41DC-A4C0-83A2D766A82F}"/>
              </a:ext>
            </a:extLst>
          </p:cNvPr>
          <p:cNvSpPr txBox="1"/>
          <p:nvPr/>
        </p:nvSpPr>
        <p:spPr>
          <a:xfrm>
            <a:off x="652199" y="3474443"/>
            <a:ext cx="10644282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b="1" dirty="0"/>
              <a:t>Proposal: </a:t>
            </a:r>
          </a:p>
          <a:p>
            <a:r>
              <a:rPr lang="en-US" altLang="zh-CN" b="1" dirty="0"/>
              <a:t>Based on the analysis, it is proposed to update the length options of the Identification Information to support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595757"/>
                </a:solidFill>
              </a:rPr>
              <a:t>96, 128, 256 bit, 496 bit</a:t>
            </a:r>
          </a:p>
        </p:txBody>
      </p:sp>
    </p:spTree>
    <p:extLst>
      <p:ext uri="{BB962C8B-B14F-4D97-AF65-F5344CB8AC3E}">
        <p14:creationId xmlns:p14="http://schemas.microsoft.com/office/powerpoint/2010/main" val="2488109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202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986D5-D7D9-6446-9526-9389CD9831D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708555" y="1009889"/>
            <a:ext cx="10733557" cy="1034198"/>
          </a:xfrm>
        </p:spPr>
        <p:txBody>
          <a:bodyPr/>
          <a:lstStyle/>
          <a:p>
            <a:r>
              <a:rPr lang="en-US" dirty="0"/>
              <a:t>TS 23.269 defines </a:t>
            </a:r>
            <a:r>
              <a:rPr lang="en-US" dirty="0" err="1"/>
              <a:t>AIoT</a:t>
            </a:r>
            <a:r>
              <a:rPr lang="en-US" dirty="0"/>
              <a:t> Device Permanent ID and its structure includes the “</a:t>
            </a:r>
            <a:r>
              <a:rPr lang="en-US" altLang="zh-CN" dirty="0"/>
              <a:t>Identification Information”, similar to RFID tag EPC Identifier .</a:t>
            </a:r>
            <a:endParaRPr lang="en-US" dirty="0"/>
          </a:p>
          <a:p>
            <a:r>
              <a:rPr lang="en-US" dirty="0"/>
              <a:t>The supported lengths of Identification Information are 96 bit or 128 bit.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5F986D5-D7D9-6446-9526-9389CD9831D8}"/>
              </a:ext>
            </a:extLst>
          </p:cNvPr>
          <p:cNvSpPr txBox="1">
            <a:spLocks/>
          </p:cNvSpPr>
          <p:nvPr/>
        </p:nvSpPr>
        <p:spPr>
          <a:xfrm>
            <a:off x="736258" y="2026606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79388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SzTx/>
              <a:buFont typeface="Arial" panose="020B0604020202020204" pitchFamily="34" charset="0"/>
              <a:buChar char="•"/>
              <a:tabLst>
                <a:tab pos="1208088" algn="ctr"/>
              </a:tabLst>
              <a:defRPr sz="18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329026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8088" algn="ctr"/>
              </a:tabLst>
              <a:defRPr sz="1600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2pPr>
            <a:lvl3pPr marL="1098575" marR="0" indent="-168275" algn="l" defTabSz="118779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8088" algn="ctr"/>
              </a:tabLst>
              <a:defRPr sz="1299" kern="1200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3pPr>
            <a:lvl4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25850" indent="-171159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tabLst>
                <a:tab pos="1208420" algn="ctr"/>
              </a:tabLst>
              <a:defRPr sz="1299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266447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860346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454245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048144" indent="-296950" algn="l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Char char="•"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6E248AD-B012-4818-940F-308891E707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651" y="2055708"/>
            <a:ext cx="6476190" cy="1552381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DB624C05-7845-48C9-9E0A-A0D29288A85B}"/>
              </a:ext>
            </a:extLst>
          </p:cNvPr>
          <p:cNvSpPr txBox="1"/>
          <p:nvPr/>
        </p:nvSpPr>
        <p:spPr>
          <a:xfrm>
            <a:off x="754651" y="3878652"/>
            <a:ext cx="1007537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kumimoji="1" lang="en-US" altLang="zh-CN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TS 23.003 has specified the two type of Identification Information </a:t>
            </a:r>
            <a:endParaRPr kumimoji="1" lang="zh-CN" altLang="en-US" dirty="0">
              <a:solidFill>
                <a:srgbClr val="0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3CA04E4-AE8F-4F56-9ACF-D7A92F6DA6A4}"/>
              </a:ext>
            </a:extLst>
          </p:cNvPr>
          <p:cNvSpPr txBox="1"/>
          <p:nvPr/>
        </p:nvSpPr>
        <p:spPr>
          <a:xfrm>
            <a:off x="587463" y="4280310"/>
            <a:ext cx="10129616" cy="1184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40385" indent="-180340" hangingPunct="0">
              <a:spcAft>
                <a:spcPts val="900"/>
              </a:spcAft>
            </a:pPr>
            <a:r>
              <a:rPr lang="en-GB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r>
              <a:rPr lang="en-GB" alt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he bit 4 and bit 3 (of ID type) indicates the type of Identification Information: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40385" indent="-180340" hangingPunct="0">
              <a:spcAft>
                <a:spcPts val="900"/>
              </a:spcAft>
            </a:pPr>
            <a:r>
              <a:rPr lang="en-GB" alt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- (value 00) the type of Identification Information contains an Electronic Product Code (EPC), as defined in clause 14 of GS1 TDS Release 2.1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540385" indent="-180340" hangingPunct="0">
              <a:spcAft>
                <a:spcPts val="900"/>
              </a:spcAft>
            </a:pPr>
            <a:r>
              <a:rPr lang="en-GB" altLang="zh-CN" sz="14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- (value 01) the type of Identification Information contains an unstructured information</a:t>
            </a:r>
            <a:endParaRPr lang="zh-CN" altLang="zh-CN" sz="1400" dirty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9215324-F028-4A51-8FC4-4C223B71C641}"/>
              </a:ext>
            </a:extLst>
          </p:cNvPr>
          <p:cNvSpPr txBox="1"/>
          <p:nvPr/>
        </p:nvSpPr>
        <p:spPr>
          <a:xfrm>
            <a:off x="587463" y="267231"/>
            <a:ext cx="105790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113" indent="0">
              <a:buNone/>
            </a:pPr>
            <a:r>
              <a:rPr lang="en-US" altLang="zh-CN" sz="2800" b="1" dirty="0"/>
              <a:t>Current agreements on </a:t>
            </a:r>
            <a:r>
              <a:rPr lang="en-US" altLang="zh-CN" sz="2800" b="1" dirty="0" err="1"/>
              <a:t>AIoT</a:t>
            </a:r>
            <a:r>
              <a:rPr lang="en-US" altLang="zh-CN" sz="2800" b="1" dirty="0"/>
              <a:t> Device Permanent ID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100AF77-8920-474D-AF35-01238504FD45}"/>
              </a:ext>
            </a:extLst>
          </p:cNvPr>
          <p:cNvSpPr/>
          <p:nvPr/>
        </p:nvSpPr>
        <p:spPr>
          <a:xfrm>
            <a:off x="433952" y="5769620"/>
            <a:ext cx="11008159" cy="425979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tx1"/>
                </a:solidFill>
              </a:rPr>
              <a:t>Identification Information supports 96/128 bit length, and EPC/unstructured information type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417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2.xml><?xml version="1.0" encoding="utf-8"?>
<a:theme xmlns:a="http://schemas.openxmlformats.org/drawingml/2006/main" name="目录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2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91E8AC51-71E2-47EB-A98B-31EFD4425DE1}"/>
    </a:ext>
  </a:extLst>
</a:theme>
</file>

<file path=ppt/theme/theme3.xml><?xml version="1.0" encoding="utf-8"?>
<a:theme xmlns:a="http://schemas.openxmlformats.org/drawingml/2006/main" name="章节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C34AD67-7538-4717-9A73-50191031DBF3}"/>
    </a:ext>
  </a:extLst>
</a:theme>
</file>

<file path=ppt/theme/theme4.xml><?xml version="1.0" encoding="utf-8"?>
<a:theme xmlns:a="http://schemas.openxmlformats.org/drawingml/2006/main" name="结束页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CE9DE895-046C-40AC-AD8E-ED7DD660489B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1945</TotalTime>
  <Words>818</Words>
  <Application>Microsoft Office PowerPoint</Application>
  <PresentationFormat>自定义</PresentationFormat>
  <Paragraphs>128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Microsoft YaHei</vt:lpstr>
      <vt:lpstr>Microsoft YaHei</vt:lpstr>
      <vt:lpstr>Arial</vt:lpstr>
      <vt:lpstr>Calibri</vt:lpstr>
      <vt:lpstr>封面页_图片版 </vt:lpstr>
      <vt:lpstr>目录页</vt:lpstr>
      <vt:lpstr>章节页</vt:lpstr>
      <vt:lpstr>结束页</vt:lpstr>
      <vt:lpstr>Discussion on AIoT Device ID length extension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Zhourunze (WN)</dc:creator>
  <cp:lastModifiedBy>Huawei</cp:lastModifiedBy>
  <cp:revision>60</cp:revision>
  <dcterms:created xsi:type="dcterms:W3CDTF">2020-08-28T08:44:19Z</dcterms:created>
  <dcterms:modified xsi:type="dcterms:W3CDTF">2025-08-15T15:49:13Z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(3)jYYNeYqg9URZpIMFTCIdCeNVquPuEel+nDIRQAPIrqxIM5/g5oBljBFaM7g0G3UnNz5I+Lxl
3XzinOb8XrntK+5cii2s/5KHPjVzf2+eT3mkXei0qIqPydT3E9AVL+q4EyN8GFi16B7wafrk
4kKM5b+QlkGvEvrZjPSJu+gnMw7e5TCMMA4EFmF63Ml0dr3+nOPNvAa9KZcwTzlYVuij6jfG
g8y1IjQWMDwHw00j5e</vt:lpwstr>
  </property>
  <property fmtid="{D5CDD505-2E9C-101B-9397-08002B2CF9AE}" pid="3" name="_2015_ms_pID_7253431">
    <vt:lpwstr>H7ij+MfWkrtIywe4S+a0D9BcavELomSG2Ib18xpyvB9q0hdvxoTFcA
gBSOtSnelc6axUseSTlTOvrYN0dRtpTwq9jai4mvc90zFnFZ95NvYO9xJufYr9daOcrVzTqA
GLaIfnqxEKsMJa+WZsbxcLXVnwjEyMOlQVTIeSsuPg293uwzAsm52yuhwds5TG3iH8g9FsCF
fj4i37YlF4KE29z1CbP/AqQpgHM7wlZTKoEN</vt:lpwstr>
  </property>
  <property fmtid="{D5CDD505-2E9C-101B-9397-08002B2CF9AE}" pid="4" name="_2015_ms_pID_7253432">
    <vt:lpwstr>9g==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1598576536</vt:lpwstr>
  </property>
</Properties>
</file>